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1D3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ultra_clean_modern_corporate_futuristic_o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669280" cy="6858000"/>
          </a:xfrm>
          <a:prstGeom prst="rect">
            <a:avLst/>
          </a:prstGeom>
          <a:solidFill>
            <a:srgbClr val="051B31">
              <a:alpha val="92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201168" cy="6858000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5800" y="731520"/>
            <a:ext cx="4297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74C69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PRESENTASI MARKETING STDI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658368" y="1234440"/>
            <a:ext cx="4800600" cy="132588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&amp; Impact ERP pada Bisnis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713232" y="2788920"/>
            <a:ext cx="448056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DCEB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edukasi untuk menunjukkan bagaimana ERP mengubah proses manual menjadi sistem operasional yang terukur, terintegrasi, dan siap tumbuh.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13232" y="3950208"/>
            <a:ext cx="3749040" cy="0"/>
          </a:xfrm>
          <a:prstGeom prst="line">
            <a:avLst/>
          </a:prstGeom>
          <a:noFill/>
          <a:ln w="25400">
            <a:solidFill>
              <a:srgbClr val="00A88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13232" y="4617720"/>
            <a:ext cx="42976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dirty="0">
                <a:solidFill>
                  <a:srgbClr val="BFDBF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BFDBF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Vendor IT kontrak, ERP, integrasi, SLA, dan transformasi operasional</a:t>
            </a:r>
            <a:endParaRPr lang="en-US" sz="1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untuk Bisnis yang Ingin Scale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membuat pertumbuhan tidak bergantung pada orang tertentu.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SCALABILITY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731520" y="1234440"/>
            <a:ext cx="6126480" cy="8229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Semakin besar bisnis, semakin mahal biaya proses yang tidak standar.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777240" y="2331720"/>
            <a:ext cx="5669280" cy="1143000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l" indent="0" marL="0">
              <a:buNone/>
            </a:pPr>
            <a:r>
              <a:rPr lang="en-US" sz="15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membuat proses penting menjadi standar, terdokumentasi, dan dapat didelegasikan. Artinya, perusahaan bisa membuka cabang, menambah tim, menambah channel penjualan, atau memperluas produk tanpa kehilangan kontrol operasional.</a:t>
            </a:r>
            <a:endParaRPr lang="en-US" sz="1520" dirty="0"/>
          </a:p>
        </p:txBody>
      </p:sp>
      <p:sp>
        <p:nvSpPr>
          <p:cNvPr id="12" name="Text 10"/>
          <p:cNvSpPr/>
          <p:nvPr/>
        </p:nvSpPr>
        <p:spPr>
          <a:xfrm>
            <a:off x="777240" y="3977640"/>
            <a:ext cx="105156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77240" y="4572000"/>
            <a:ext cx="105156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ctr" indent="0" marL="0">
              <a:buNone/>
            </a:pPr>
            <a:r>
              <a:rPr lang="en-US" sz="9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center of truth</a:t>
            </a:r>
            <a:endParaRPr lang="en-US" sz="920" dirty="0"/>
          </a:p>
        </p:txBody>
      </p:sp>
      <p:sp>
        <p:nvSpPr>
          <p:cNvPr id="14" name="Text 12"/>
          <p:cNvSpPr/>
          <p:nvPr/>
        </p:nvSpPr>
        <p:spPr>
          <a:xfrm>
            <a:off x="2194560" y="3977640"/>
            <a:ext cx="105156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2194560" y="4572000"/>
            <a:ext cx="105156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ctr" indent="0" marL="0">
              <a:buNone/>
            </a:pPr>
            <a:r>
              <a:rPr lang="en-US" sz="9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Workflow lintas divisi</a:t>
            </a:r>
            <a:endParaRPr lang="en-US" sz="920" dirty="0"/>
          </a:p>
        </p:txBody>
      </p:sp>
      <p:sp>
        <p:nvSpPr>
          <p:cNvPr id="16" name="Text 14"/>
          <p:cNvSpPr/>
          <p:nvPr/>
        </p:nvSpPr>
        <p:spPr>
          <a:xfrm>
            <a:off x="3611880" y="3977640"/>
            <a:ext cx="105156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3611880" y="4572000"/>
            <a:ext cx="105156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ctr" indent="0" marL="0">
              <a:buNone/>
            </a:pPr>
            <a:r>
              <a:rPr lang="en-US" sz="9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Kontrol akses</a:t>
            </a:r>
            <a:endParaRPr lang="en-US" sz="920" dirty="0"/>
          </a:p>
        </p:txBody>
      </p:sp>
      <p:sp>
        <p:nvSpPr>
          <p:cNvPr id="18" name="Text 16"/>
          <p:cNvSpPr/>
          <p:nvPr/>
        </p:nvSpPr>
        <p:spPr>
          <a:xfrm>
            <a:off x="5029200" y="3977640"/>
            <a:ext cx="105156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5029200" y="4572000"/>
            <a:ext cx="105156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ctr" indent="0" marL="0">
              <a:buNone/>
            </a:pPr>
            <a:r>
              <a:rPr lang="en-US" sz="9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Dashboard KPI</a:t>
            </a:r>
            <a:endParaRPr lang="en-US" sz="920" dirty="0"/>
          </a:p>
        </p:txBody>
      </p:sp>
      <p:pic>
        <p:nvPicPr>
          <p:cNvPr id="20" name="Image 0" descr="/mnt/data/a_clean_modern_corporate_technology_illustration.png">    </p:cNvPr>
          <p:cNvPicPr>
            <a:picLocks noChangeAspect="1"/>
          </p:cNvPicPr>
          <p:nvPr/>
        </p:nvPicPr>
        <p:blipFill>
          <a:blip r:embed="rId1"/>
          <a:srcRect l="48000" r="-9233" t="2000" b="13000"/>
          <a:stretch/>
        </p:blipFill>
        <p:spPr>
          <a:xfrm>
            <a:off x="6903720" y="1261872"/>
            <a:ext cx="438912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Roadmap Implementasi ERP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Struktur tahapan yang membuat klien percaya prosesnya aman dan terkontrol.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IMPLEMENTATION</a:t>
            </a:r>
            <a:endParaRPr lang="en-US" sz="930" dirty="0"/>
          </a:p>
        </p:txBody>
      </p:sp>
      <p:sp>
        <p:nvSpPr>
          <p:cNvPr id="10" name="Shape 8"/>
          <p:cNvSpPr/>
          <p:nvPr/>
        </p:nvSpPr>
        <p:spPr>
          <a:xfrm>
            <a:off x="2148840" y="2221992"/>
            <a:ext cx="914400" cy="0"/>
          </a:xfrm>
          <a:prstGeom prst="line">
            <a:avLst/>
          </a:prstGeom>
          <a:noFill/>
          <a:ln w="17780">
            <a:solidFill>
              <a:srgbClr val="D7DEE8"/>
            </a:solidFill>
            <a:prstDash val="solid"/>
            <a:tailEnd type="triangle"/>
          </a:ln>
        </p:spPr>
      </p:sp>
      <p:sp>
        <p:nvSpPr>
          <p:cNvPr id="11" name="Shape 9"/>
          <p:cNvSpPr/>
          <p:nvPr/>
        </p:nvSpPr>
        <p:spPr>
          <a:xfrm>
            <a:off x="4389120" y="2221992"/>
            <a:ext cx="914400" cy="0"/>
          </a:xfrm>
          <a:prstGeom prst="line">
            <a:avLst/>
          </a:prstGeom>
          <a:noFill/>
          <a:ln w="17780">
            <a:solidFill>
              <a:srgbClr val="D7DEE8"/>
            </a:solidFill>
            <a:prstDash val="solid"/>
            <a:tailEnd type="triangle"/>
          </a:ln>
        </p:spPr>
      </p:sp>
      <p:sp>
        <p:nvSpPr>
          <p:cNvPr id="12" name="Shape 10"/>
          <p:cNvSpPr/>
          <p:nvPr/>
        </p:nvSpPr>
        <p:spPr>
          <a:xfrm>
            <a:off x="6629400" y="2221992"/>
            <a:ext cx="914400" cy="0"/>
          </a:xfrm>
          <a:prstGeom prst="line">
            <a:avLst/>
          </a:prstGeom>
          <a:noFill/>
          <a:ln w="17780">
            <a:solidFill>
              <a:srgbClr val="D7DEE8"/>
            </a:solidFill>
            <a:prstDash val="solid"/>
            <a:tailEnd type="triangle"/>
          </a:ln>
        </p:spPr>
      </p:sp>
      <p:sp>
        <p:nvSpPr>
          <p:cNvPr id="13" name="Shape 11"/>
          <p:cNvSpPr/>
          <p:nvPr/>
        </p:nvSpPr>
        <p:spPr>
          <a:xfrm>
            <a:off x="8869680" y="2221992"/>
            <a:ext cx="914400" cy="0"/>
          </a:xfrm>
          <a:prstGeom prst="line">
            <a:avLst/>
          </a:prstGeom>
          <a:noFill/>
          <a:ln w="17780">
            <a:solidFill>
              <a:srgbClr val="D7DEE8"/>
            </a:solidFill>
            <a:prstDash val="solid"/>
            <a:tailEnd type="triangle"/>
          </a:ln>
        </p:spPr>
      </p:sp>
      <p:sp>
        <p:nvSpPr>
          <p:cNvPr id="14" name="Text 12"/>
          <p:cNvSpPr/>
          <p:nvPr/>
        </p:nvSpPr>
        <p:spPr>
          <a:xfrm>
            <a:off x="731520" y="1828800"/>
            <a:ext cx="502920" cy="502920"/>
          </a:xfrm>
          <a:prstGeom prst="rect">
            <a:avLst/>
          </a:prstGeom>
          <a:solidFill>
            <a:srgbClr val="00A887"/>
          </a:solidFill>
          <a:ln>
            <a:solidFill>
              <a:srgbClr val="00A887">
                <a:alpha val="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1353312" y="1847088"/>
            <a:ext cx="1325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11182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Discovery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1353312" y="2176272"/>
            <a:ext cx="1426464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audit proses, kebutuhan, scope</a:t>
            </a:r>
            <a:endParaRPr lang="en-US" sz="880" dirty="0"/>
          </a:p>
        </p:txBody>
      </p:sp>
      <p:sp>
        <p:nvSpPr>
          <p:cNvPr id="17" name="Text 15"/>
          <p:cNvSpPr/>
          <p:nvPr/>
        </p:nvSpPr>
        <p:spPr>
          <a:xfrm>
            <a:off x="2971800" y="1828800"/>
            <a:ext cx="502920" cy="502920"/>
          </a:xfrm>
          <a:prstGeom prst="rect">
            <a:avLst/>
          </a:prstGeom>
          <a:solidFill>
            <a:srgbClr val="00A887"/>
          </a:solidFill>
          <a:ln>
            <a:solidFill>
              <a:srgbClr val="00A887">
                <a:alpha val="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3593592" y="1847088"/>
            <a:ext cx="1325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11182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Blueprint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3593592" y="2176272"/>
            <a:ext cx="1426464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BRD, flow, role, prioritas</a:t>
            </a:r>
            <a:endParaRPr lang="en-US" sz="880" dirty="0"/>
          </a:p>
        </p:txBody>
      </p:sp>
      <p:sp>
        <p:nvSpPr>
          <p:cNvPr id="20" name="Text 18"/>
          <p:cNvSpPr/>
          <p:nvPr/>
        </p:nvSpPr>
        <p:spPr>
          <a:xfrm>
            <a:off x="5212080" y="1828800"/>
            <a:ext cx="502920" cy="502920"/>
          </a:xfrm>
          <a:prstGeom prst="rect">
            <a:avLst/>
          </a:prstGeom>
          <a:solidFill>
            <a:srgbClr val="00A887"/>
          </a:solidFill>
          <a:ln>
            <a:solidFill>
              <a:srgbClr val="00A887">
                <a:alpha val="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5833872" y="1847088"/>
            <a:ext cx="1325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11182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5833872" y="2176272"/>
            <a:ext cx="1426464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modul, integrasi, data</a:t>
            </a:r>
            <a:endParaRPr lang="en-US" sz="880" dirty="0"/>
          </a:p>
        </p:txBody>
      </p:sp>
      <p:sp>
        <p:nvSpPr>
          <p:cNvPr id="23" name="Text 21"/>
          <p:cNvSpPr/>
          <p:nvPr/>
        </p:nvSpPr>
        <p:spPr>
          <a:xfrm>
            <a:off x="7452360" y="1828800"/>
            <a:ext cx="502920" cy="502920"/>
          </a:xfrm>
          <a:prstGeom prst="rect">
            <a:avLst/>
          </a:prstGeom>
          <a:solidFill>
            <a:srgbClr val="00A887"/>
          </a:solidFill>
          <a:ln>
            <a:solidFill>
              <a:srgbClr val="00A887">
                <a:alpha val="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8074152" y="1847088"/>
            <a:ext cx="1325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11182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UAT</a:t>
            </a:r>
            <a:endParaRPr lang="en-US" sz="1150" dirty="0"/>
          </a:p>
        </p:txBody>
      </p:sp>
      <p:sp>
        <p:nvSpPr>
          <p:cNvPr id="25" name="Text 23"/>
          <p:cNvSpPr/>
          <p:nvPr/>
        </p:nvSpPr>
        <p:spPr>
          <a:xfrm>
            <a:off x="8074152" y="2176272"/>
            <a:ext cx="1426464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tes, revisi, sign-off</a:t>
            </a:r>
            <a:endParaRPr lang="en-US" sz="880" dirty="0"/>
          </a:p>
        </p:txBody>
      </p:sp>
      <p:sp>
        <p:nvSpPr>
          <p:cNvPr id="26" name="Text 24"/>
          <p:cNvSpPr/>
          <p:nvPr/>
        </p:nvSpPr>
        <p:spPr>
          <a:xfrm>
            <a:off x="9692640" y="1828800"/>
            <a:ext cx="502920" cy="502920"/>
          </a:xfrm>
          <a:prstGeom prst="rect">
            <a:avLst/>
          </a:prstGeom>
          <a:solidFill>
            <a:srgbClr val="00A887"/>
          </a:solidFill>
          <a:ln>
            <a:solidFill>
              <a:srgbClr val="00A887">
                <a:alpha val="0"/>
              </a:srgbClr>
            </a:solidFill>
          </a:ln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10314432" y="1847088"/>
            <a:ext cx="1325880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150" b="1" dirty="0">
                <a:solidFill>
                  <a:srgbClr val="11182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 Live</a:t>
            </a:r>
            <a:endParaRPr lang="en-US" sz="1150" dirty="0"/>
          </a:p>
        </p:txBody>
      </p:sp>
      <p:sp>
        <p:nvSpPr>
          <p:cNvPr id="28" name="Text 26"/>
          <p:cNvSpPr/>
          <p:nvPr/>
        </p:nvSpPr>
        <p:spPr>
          <a:xfrm>
            <a:off x="10314432" y="2176272"/>
            <a:ext cx="1426464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launch, training, support</a:t>
            </a:r>
            <a:endParaRPr lang="en-US" sz="880" dirty="0"/>
          </a:p>
        </p:txBody>
      </p:sp>
      <p:sp>
        <p:nvSpPr>
          <p:cNvPr id="29" name="Text 27"/>
          <p:cNvSpPr/>
          <p:nvPr/>
        </p:nvSpPr>
        <p:spPr>
          <a:xfrm>
            <a:off x="914400" y="3977640"/>
            <a:ext cx="10149840" cy="73152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Deliverable penting: dokumen scope, user flow, struktur role, milestone, UAT checklist, BAST, dokumentasi user, dan dokumentasi teknis.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914400" y="5074920"/>
            <a:ext cx="9966960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Untuk proyek kompleks, roadmap dapat dibuat bertahap per modul agar risiko go-live lebih rendah.</a:t>
            </a:r>
            <a:endParaRPr lang="en-US" sz="98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Risiko Implementasi &amp; Cara Mengendalikannya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Slide ini meningkatkan kepercayaan karena menunjukkan kematangan proses.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RISK CONTROL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868680" y="1234440"/>
            <a:ext cx="2194560" cy="384048"/>
          </a:xfrm>
          <a:prstGeom prst="rect">
            <a:avLst/>
          </a:prstGeom>
          <a:solidFill>
            <a:srgbClr val="FEF2F2"/>
          </a:solidFill>
          <a:ln>
            <a:solidFill>
              <a:srgbClr val="FEF2F2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B423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Scope creep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3429000" y="1234440"/>
            <a:ext cx="7498080" cy="38404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Scope dikunci dalam SOW; tambahan memakai Change Request.</a:t>
            </a:r>
            <a:endParaRPr lang="en-US" sz="1320" dirty="0"/>
          </a:p>
        </p:txBody>
      </p:sp>
      <p:sp>
        <p:nvSpPr>
          <p:cNvPr id="12" name="Text 10"/>
          <p:cNvSpPr/>
          <p:nvPr/>
        </p:nvSpPr>
        <p:spPr>
          <a:xfrm>
            <a:off x="868680" y="2075688"/>
            <a:ext cx="2194560" cy="384048"/>
          </a:xfrm>
          <a:prstGeom prst="rect">
            <a:avLst/>
          </a:prstGeom>
          <a:solidFill>
            <a:srgbClr val="FEF2F2"/>
          </a:solidFill>
          <a:ln>
            <a:solidFill>
              <a:srgbClr val="FEF2F2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B423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berantakan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3429000" y="2075688"/>
            <a:ext cx="7498080" cy="38404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cleansing dan mapping sebelum migrasi.</a:t>
            </a:r>
            <a:endParaRPr lang="en-US" sz="1320" dirty="0"/>
          </a:p>
        </p:txBody>
      </p:sp>
      <p:sp>
        <p:nvSpPr>
          <p:cNvPr id="14" name="Text 12"/>
          <p:cNvSpPr/>
          <p:nvPr/>
        </p:nvSpPr>
        <p:spPr>
          <a:xfrm>
            <a:off x="868680" y="2916936"/>
            <a:ext cx="2194560" cy="384048"/>
          </a:xfrm>
          <a:prstGeom prst="rect">
            <a:avLst/>
          </a:prstGeom>
          <a:solidFill>
            <a:srgbClr val="FEF2F2"/>
          </a:solidFill>
          <a:ln>
            <a:solidFill>
              <a:srgbClr val="FEF2F2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B423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menolak berubah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3429000" y="2916936"/>
            <a:ext cx="7498080" cy="38404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per role, UAT, dan champion user.</a:t>
            </a:r>
            <a:endParaRPr lang="en-US" sz="1320" dirty="0"/>
          </a:p>
        </p:txBody>
      </p:sp>
      <p:sp>
        <p:nvSpPr>
          <p:cNvPr id="16" name="Text 14"/>
          <p:cNvSpPr/>
          <p:nvPr/>
        </p:nvSpPr>
        <p:spPr>
          <a:xfrm>
            <a:off x="868680" y="3758184"/>
            <a:ext cx="2194560" cy="384048"/>
          </a:xfrm>
          <a:prstGeom prst="rect">
            <a:avLst/>
          </a:prstGeom>
          <a:solidFill>
            <a:srgbClr val="FEF2F2"/>
          </a:solidFill>
          <a:ln>
            <a:solidFill>
              <a:srgbClr val="FEF2F2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B423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Go-live terganggu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3429000" y="3758184"/>
            <a:ext cx="7498080" cy="38404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Staging, backup, rollback plan, dan cutover bertahap.</a:t>
            </a:r>
            <a:endParaRPr lang="en-US" sz="1320" dirty="0"/>
          </a:p>
        </p:txBody>
      </p:sp>
      <p:sp>
        <p:nvSpPr>
          <p:cNvPr id="18" name="Text 16"/>
          <p:cNvSpPr/>
          <p:nvPr/>
        </p:nvSpPr>
        <p:spPr>
          <a:xfrm>
            <a:off x="868680" y="4599432"/>
            <a:ext cx="2194560" cy="384048"/>
          </a:xfrm>
          <a:prstGeom prst="rect">
            <a:avLst/>
          </a:prstGeom>
          <a:solidFill>
            <a:srgbClr val="FEF2F2"/>
          </a:solidFill>
          <a:ln>
            <a:solidFill>
              <a:srgbClr val="FEF2F2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50" b="1" dirty="0">
                <a:solidFill>
                  <a:srgbClr val="B423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Keamanan data</a:t>
            </a:r>
            <a:endParaRPr lang="en-US" sz="1350" dirty="0"/>
          </a:p>
        </p:txBody>
      </p:sp>
      <p:sp>
        <p:nvSpPr>
          <p:cNvPr id="19" name="Text 17"/>
          <p:cNvSpPr/>
          <p:nvPr/>
        </p:nvSpPr>
        <p:spPr>
          <a:xfrm>
            <a:off x="3429000" y="4599432"/>
            <a:ext cx="7498080" cy="38404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Role-based access, audit trail, backup, dan kebijakan akses.</a:t>
            </a:r>
            <a:endParaRPr lang="en-US" sz="13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Kenapa Memilih STDI untuk ERP?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Value proposition yang dapat dipakai saat pitching.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STDI</a:t>
            </a:r>
            <a:endParaRPr lang="en-US" sz="930" dirty="0"/>
          </a:p>
        </p:txBody>
      </p:sp>
      <p:pic>
        <p:nvPicPr>
          <p:cNvPr id="10" name="Image 0" descr="/mnt/data/a_wide_ultra_clean_modern_corporate_futuristic_o.png">    </p:cNvPr>
          <p:cNvPicPr>
            <a:picLocks noChangeAspect="1"/>
          </p:cNvPicPr>
          <p:nvPr/>
        </p:nvPicPr>
        <p:blipFill>
          <a:blip r:embed="rId1"/>
          <a:srcRect l="0" r="39659" t="0" b="0"/>
          <a:stretch/>
        </p:blipFill>
        <p:spPr>
          <a:xfrm>
            <a:off x="658368" y="1170432"/>
            <a:ext cx="4754880" cy="443484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5806440" y="1261872"/>
            <a:ext cx="205740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Kontrak Jelas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8046720" y="1234440"/>
            <a:ext cx="30632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durasi, scope, milestone, SLA, dan kewajiban terdokumentasi</a:t>
            </a:r>
            <a:endParaRPr lang="en-US" sz="1240" dirty="0"/>
          </a:p>
        </p:txBody>
      </p:sp>
      <p:sp>
        <p:nvSpPr>
          <p:cNvPr id="13" name="Text 10"/>
          <p:cNvSpPr/>
          <p:nvPr/>
        </p:nvSpPr>
        <p:spPr>
          <a:xfrm>
            <a:off x="5806440" y="2295144"/>
            <a:ext cx="205740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Business-Oriented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8046720" y="2267712"/>
            <a:ext cx="30632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bukan hanya coding; fokus pada workflow, efisiensi, dan kontrol bisnis</a:t>
            </a:r>
            <a:endParaRPr lang="en-US" sz="1240" dirty="0"/>
          </a:p>
        </p:txBody>
      </p:sp>
      <p:sp>
        <p:nvSpPr>
          <p:cNvPr id="15" name="Text 12"/>
          <p:cNvSpPr/>
          <p:nvPr/>
        </p:nvSpPr>
        <p:spPr>
          <a:xfrm>
            <a:off x="5806440" y="3328416"/>
            <a:ext cx="205740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UAT &amp; Dokumentasi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8046720" y="3300984"/>
            <a:ext cx="30632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setiap deliverable memiliki kriteria selesai dan serah terima</a:t>
            </a:r>
            <a:endParaRPr lang="en-US" sz="1240" dirty="0"/>
          </a:p>
        </p:txBody>
      </p:sp>
      <p:sp>
        <p:nvSpPr>
          <p:cNvPr id="17" name="Text 14"/>
          <p:cNvSpPr/>
          <p:nvPr/>
        </p:nvSpPr>
        <p:spPr>
          <a:xfrm>
            <a:off x="5806440" y="4361688"/>
            <a:ext cx="205740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Maintenance &amp; Governance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8046720" y="4334256"/>
            <a:ext cx="3063240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support, audit trail, security, backup, dan change request terkontrol</a:t>
            </a:r>
            <a:endParaRPr lang="en-US" sz="124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modern_corporate_tech_themed_digital_illu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232" y="749808"/>
            <a:ext cx="7040880" cy="5486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Siap Jadikan ERP sebagai Mesin Operasional?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749808" y="1481328"/>
            <a:ext cx="5852160" cy="6583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DCEB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Gunakan deck ini untuk edukasi, presentasi discovery, dan penawaran awal ke klien perusahaan.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77240" y="2788920"/>
            <a:ext cx="2926080" cy="566928"/>
          </a:xfrm>
          <a:prstGeom prst="rect">
            <a:avLst/>
          </a:prstGeom>
          <a:solidFill>
            <a:srgbClr val="00A887"/>
          </a:solidFill>
          <a:ln>
            <a:solidFill>
              <a:srgbClr val="00A887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Audit Proses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931920" y="2788920"/>
            <a:ext cx="2926080" cy="566928"/>
          </a:xfrm>
          <a:prstGeom prst="rect">
            <a:avLst/>
          </a:prstGeom>
          <a:solidFill>
            <a:srgbClr val="0B2545"/>
          </a:solidFill>
          <a:ln>
            <a:solidFill>
              <a:srgbClr val="0B2545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 Solusi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77240" y="3858768"/>
            <a:ext cx="5257800" cy="7498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38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Langkah berikutnya: identifikasi modul prioritas, audit workflow, tetapkan scope MVP ERP, lalu susun proposal implementasi.</a:t>
            </a:r>
            <a:endParaRPr lang="en-US" sz="138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Inti Pesan untuk Calon Klien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bukan sekadar software — ERP adalah sistem kendali operasional perusahaan.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EXECUTIVE SUMMARY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731520" y="1325880"/>
            <a:ext cx="5989320" cy="8229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menyatukan data, proses, tim, dan keputusan dalam satu sistem.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777240" y="2331720"/>
            <a:ext cx="5623560" cy="1051560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l" indent="0" marL="0">
              <a:buNone/>
            </a:pPr>
            <a:r>
              <a:rPr lang="en-US" sz="15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Bagi bisnis yang mulai tumbuh, masalah utama bukan hanya “belum punya aplikasi”, tetapi proses kerja yang belum standar: data tersebar, approval lambat, stok tidak akurat, laporan telat, dan keputusan dibuat berdasarkan asumsi.</a:t>
            </a:r>
            <a:endParaRPr lang="en-US" sz="1520" dirty="0"/>
          </a:p>
        </p:txBody>
      </p:sp>
      <p:sp>
        <p:nvSpPr>
          <p:cNvPr id="12" name="Text 10"/>
          <p:cNvSpPr/>
          <p:nvPr/>
        </p:nvSpPr>
        <p:spPr>
          <a:xfrm>
            <a:off x="777240" y="3858768"/>
            <a:ext cx="5715000" cy="82296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905" tIns="1905" rIns="1905" bIns="1905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Dampak yang dijual: efisiensi, kontrol, transparansi, skalabilitas, dan kecepatan keputusan.</a:t>
            </a:r>
            <a:endParaRPr lang="en-US" sz="1500" dirty="0"/>
          </a:p>
        </p:txBody>
      </p:sp>
      <p:pic>
        <p:nvPicPr>
          <p:cNvPr id="13" name="Image 0" descr="/mnt/data/a_clean_modern_corporate_technology_illustration.png">    </p:cNvPr>
          <p:cNvPicPr>
            <a:picLocks noChangeAspect="1"/>
          </p:cNvPicPr>
          <p:nvPr/>
        </p:nvPicPr>
        <p:blipFill>
          <a:blip r:embed="rId1"/>
          <a:srcRect l="20675" r="20675" t="0" b="0"/>
          <a:stretch/>
        </p:blipFill>
        <p:spPr>
          <a:xfrm>
            <a:off x="6903720" y="1143000"/>
            <a:ext cx="452628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Masalah Perusahaan Tanpa ERP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Pain point yang mudah dikenali oleh owner, manajemen, dan kepala divisi.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PAIN POINTS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713232" y="1252728"/>
            <a:ext cx="22860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Terpecah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3246120" y="1225296"/>
            <a:ext cx="69494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Excel, WhatsApp, catatan manual, dan sistem terpisah membuat angka tidak konsisten.</a:t>
            </a:r>
            <a:endParaRPr lang="en-US" sz="1320" dirty="0"/>
          </a:p>
        </p:txBody>
      </p:sp>
      <p:sp>
        <p:nvSpPr>
          <p:cNvPr id="12" name="Text 10"/>
          <p:cNvSpPr/>
          <p:nvPr/>
        </p:nvSpPr>
        <p:spPr>
          <a:xfrm>
            <a:off x="713232" y="2057400"/>
            <a:ext cx="22860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Approval Lambat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3246120" y="2029968"/>
            <a:ext cx="69494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Pembelian, cuti, invoice, dan perubahan data menunggu banyak pihak tanpa tracking jelas.</a:t>
            </a:r>
            <a:endParaRPr lang="en-US" sz="1320" dirty="0"/>
          </a:p>
        </p:txBody>
      </p:sp>
      <p:sp>
        <p:nvSpPr>
          <p:cNvPr id="14" name="Text 12"/>
          <p:cNvSpPr/>
          <p:nvPr/>
        </p:nvSpPr>
        <p:spPr>
          <a:xfrm>
            <a:off x="713232" y="2862072"/>
            <a:ext cx="22860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Stok &amp; Keuangan Tidak Sinkron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246120" y="2834640"/>
            <a:ext cx="69494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Barang masuk/keluar tidak otomatis terhubung ke pembelian, penjualan, dan akuntansi.</a:t>
            </a:r>
            <a:endParaRPr lang="en-US" sz="1320" dirty="0"/>
          </a:p>
        </p:txBody>
      </p:sp>
      <p:sp>
        <p:nvSpPr>
          <p:cNvPr id="16" name="Text 14"/>
          <p:cNvSpPr/>
          <p:nvPr/>
        </p:nvSpPr>
        <p:spPr>
          <a:xfrm>
            <a:off x="713232" y="3666744"/>
            <a:ext cx="22860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Laporan Telat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3246120" y="3639312"/>
            <a:ext cx="69494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Manajemen baru mendapatkan laporan setelah masalah terjadi.</a:t>
            </a:r>
            <a:endParaRPr lang="en-US" sz="1320" dirty="0"/>
          </a:p>
        </p:txBody>
      </p:sp>
      <p:sp>
        <p:nvSpPr>
          <p:cNvPr id="18" name="Text 16"/>
          <p:cNvSpPr/>
          <p:nvPr/>
        </p:nvSpPr>
        <p:spPr>
          <a:xfrm>
            <a:off x="713232" y="4471416"/>
            <a:ext cx="22860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Biaya Bocor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3246120" y="4443984"/>
            <a:ext cx="694944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Kesalahan input, duplikasi kerja, dan proses manual memakan waktu operasional.</a:t>
            </a:r>
            <a:endParaRPr lang="en-US" sz="1320" dirty="0"/>
          </a:p>
        </p:txBody>
      </p:sp>
      <p:sp>
        <p:nvSpPr>
          <p:cNvPr id="20" name="Text 18"/>
          <p:cNvSpPr/>
          <p:nvPr/>
        </p:nvSpPr>
        <p:spPr>
          <a:xfrm>
            <a:off x="1097280" y="5532120"/>
            <a:ext cx="996696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905" tIns="1905" rIns="1905" bIns="1905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mengubah “proses yang bergantung orang” menjadi “proses yang dikendalikan sistem”.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Apa Itu ERP?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adalah pusat sistem yang menghubungkan seluruh fungsi bisnis.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DEFINISI ERP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5577840" y="2743200"/>
            <a:ext cx="1645920" cy="1051560"/>
          </a:xfrm>
          <a:prstGeom prst="rect">
            <a:avLst/>
          </a:prstGeom>
          <a:solidFill>
            <a:srgbClr val="0B2545"/>
          </a:solidFill>
          <a:ln>
            <a:solidFill>
              <a:srgbClr val="0B2545">
                <a:alpha val="0"/>
              </a:srgbClr>
            </a:solidFill>
          </a:ln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</a:t>
            </a:r>
            <a:endParaRPr lang="en-US" sz="2000" dirty="0"/>
          </a:p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1005840" y="150876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Finance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1097280" y="429768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Inventory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3977640" y="118872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Sales/CRM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3886200" y="470916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HR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452360" y="118872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Purchasing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7498080" y="470916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Operations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10012680" y="3063240"/>
            <a:ext cx="1645920" cy="47548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Reporting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960120" y="5879592"/>
            <a:ext cx="10149840" cy="32918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Setiap modul berbagi data yang sama. Perubahan pada satu proses langsung berdampak pada proses terkait secara terkontrol.</a:t>
            </a:r>
            <a:endParaRPr lang="en-US" sz="98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Modul ERP yang Paling Sering Dibutuhkan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Modul dapat dipilih sesuai prioritas bisnis dan level kompleksitas perusahaan.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MODULES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777240" y="123444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Finance &amp; Accounting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3383280" y="123444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invoice, jurnal, pembayaran, laporan keuangan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6309360" y="123444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Inventory &amp; Warehouse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8915400" y="123444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stok, mutasi, opname, minimum stock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777240" y="233172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Sales &amp; CRM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3383280" y="233172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leads, pipeline, order, customer history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6309360" y="233172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Purchasing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8915400" y="233172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request, approval, purchase order, vendor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777240" y="342900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HR &amp; Attendance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3383280" y="342900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pegawai, cuti, absensi, payroll dasar</a:t>
            </a:r>
            <a:endParaRPr lang="en-US" sz="1150" dirty="0"/>
          </a:p>
        </p:txBody>
      </p:sp>
      <p:sp>
        <p:nvSpPr>
          <p:cNvPr id="20" name="Text 18"/>
          <p:cNvSpPr/>
          <p:nvPr/>
        </p:nvSpPr>
        <p:spPr>
          <a:xfrm>
            <a:off x="6309360" y="342900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 / Production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8915400" y="342900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task, progress, material, biaya proyek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777240" y="452628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Asset Management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3383280" y="452628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aset, lokasi, perawatan, depresiasi</a:t>
            </a:r>
            <a:endParaRPr lang="en-US" sz="1150" dirty="0"/>
          </a:p>
        </p:txBody>
      </p:sp>
      <p:sp>
        <p:nvSpPr>
          <p:cNvPr id="24" name="Text 22"/>
          <p:cNvSpPr/>
          <p:nvPr/>
        </p:nvSpPr>
        <p:spPr>
          <a:xfrm>
            <a:off x="6309360" y="4526280"/>
            <a:ext cx="2423160" cy="310896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Analytics &amp; BI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8915400" y="4526280"/>
            <a:ext cx="2743200" cy="38404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/>
          </a:bodyPr>
          <a:lstStyle/>
          <a:p>
            <a:pPr algn="l" indent="0" marL="0">
              <a:buNone/>
            </a:pPr>
            <a:r>
              <a:rPr lang="en-US" sz="115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dashboard KPI, laporan real-time, export data</a:t>
            </a:r>
            <a:endParaRPr lang="en-US" sz="1150" dirty="0"/>
          </a:p>
        </p:txBody>
      </p:sp>
      <p:sp>
        <p:nvSpPr>
          <p:cNvPr id="26" name="Text 24"/>
          <p:cNvSpPr/>
          <p:nvPr/>
        </p:nvSpPr>
        <p:spPr>
          <a:xfrm>
            <a:off x="1005840" y="5715000"/>
            <a:ext cx="10149840" cy="530352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905" tIns="1905" rIns="1905" bIns="1905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Strategi marketing: jangan menjual “banyak fitur”; jual “alur kerja antar-divisi yang tidak lagi putus”.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Impact ERP pada Bisnis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meningkatkan performa di area yang langsung dirasakan manajemen.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BUSINESS IMPACT</a:t>
            </a:r>
            <a:endParaRPr lang="en-US" sz="930" dirty="0"/>
          </a:p>
        </p:txBody>
      </p:sp>
      <p:pic>
        <p:nvPicPr>
          <p:cNvPr id="10" name="Image 0" descr="/mnt/data/a_wide_modern_corporate_tech_themed_digital_illus.png">    </p:cNvPr>
          <p:cNvPicPr>
            <a:picLocks noChangeAspect="1"/>
          </p:cNvPicPr>
          <p:nvPr/>
        </p:nvPicPr>
        <p:blipFill>
          <a:blip r:embed="rId1"/>
          <a:srcRect l="18000" r="19271" t="0" b="0"/>
          <a:stretch/>
        </p:blipFill>
        <p:spPr>
          <a:xfrm>
            <a:off x="640080" y="1207008"/>
            <a:ext cx="4892040" cy="438912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5897880" y="1234440"/>
            <a:ext cx="20574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Kecepatan Proses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8138160" y="1207008"/>
            <a:ext cx="315468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Approval, input, pencarian data, dan rekap laporan menjadi lebih cepat.</a:t>
            </a:r>
            <a:endParaRPr lang="en-US" sz="1220" dirty="0"/>
          </a:p>
        </p:txBody>
      </p:sp>
      <p:sp>
        <p:nvSpPr>
          <p:cNvPr id="13" name="Text 10"/>
          <p:cNvSpPr/>
          <p:nvPr/>
        </p:nvSpPr>
        <p:spPr>
          <a:xfrm>
            <a:off x="5897880" y="2075688"/>
            <a:ext cx="20574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Akurasi Data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8138160" y="2048256"/>
            <a:ext cx="315468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Satu sumber data mengurangi selisih stok, invoice, dan laporan.</a:t>
            </a:r>
            <a:endParaRPr lang="en-US" sz="1220" dirty="0"/>
          </a:p>
        </p:txBody>
      </p:sp>
      <p:sp>
        <p:nvSpPr>
          <p:cNvPr id="15" name="Text 12"/>
          <p:cNvSpPr/>
          <p:nvPr/>
        </p:nvSpPr>
        <p:spPr>
          <a:xfrm>
            <a:off x="5897880" y="2916936"/>
            <a:ext cx="20574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Kontrol Biaya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8138160" y="2889504"/>
            <a:ext cx="315468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Biaya operasional dan kebocoran proses lebih mudah dilacak.</a:t>
            </a:r>
            <a:endParaRPr lang="en-US" sz="1220" dirty="0"/>
          </a:p>
        </p:txBody>
      </p:sp>
      <p:sp>
        <p:nvSpPr>
          <p:cNvPr id="17" name="Text 14"/>
          <p:cNvSpPr/>
          <p:nvPr/>
        </p:nvSpPr>
        <p:spPr>
          <a:xfrm>
            <a:off x="5897880" y="3758184"/>
            <a:ext cx="20574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Produktivitas Tim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8138160" y="3730752"/>
            <a:ext cx="315468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 fokus pada analisis dan layanan, bukan rekap manual berulang.</a:t>
            </a:r>
            <a:endParaRPr lang="en-US" sz="1220" dirty="0"/>
          </a:p>
        </p:txBody>
      </p:sp>
      <p:sp>
        <p:nvSpPr>
          <p:cNvPr id="19" name="Text 16"/>
          <p:cNvSpPr/>
          <p:nvPr/>
        </p:nvSpPr>
        <p:spPr>
          <a:xfrm>
            <a:off x="5897880" y="4599432"/>
            <a:ext cx="205740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889" tIns="889" rIns="889" bIns="889" rtlCol="0" anchor="ctr">
            <a:normAutofit/>
          </a:bodyPr>
          <a:lstStyle/>
          <a:p>
            <a:pPr algn="ctr"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Keputusan Real-Time</a:t>
            </a:r>
            <a:endParaRPr lang="en-US" sz="1050" dirty="0"/>
          </a:p>
        </p:txBody>
      </p:sp>
      <p:sp>
        <p:nvSpPr>
          <p:cNvPr id="20" name="Text 17"/>
          <p:cNvSpPr/>
          <p:nvPr/>
        </p:nvSpPr>
        <p:spPr>
          <a:xfrm>
            <a:off x="8138160" y="4572000"/>
            <a:ext cx="3154680" cy="384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Owner dan direksi melihat kondisi bisnis saat ini, bukan data minggu lalu.</a:t>
            </a:r>
            <a:endParaRPr lang="en-US" sz="12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Sebelum vs Sesudah ERP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Narasi sederhana yang kuat untuk presentasi penjualan.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BEFORE / AFTER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777240" y="1225296"/>
            <a:ext cx="2468880" cy="411480"/>
          </a:xfrm>
          <a:prstGeom prst="rect">
            <a:avLst/>
          </a:prstGeom>
          <a:solidFill>
            <a:srgbClr val="FEF2F2"/>
          </a:solidFill>
          <a:ln>
            <a:solidFill>
              <a:srgbClr val="FEF2F2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B423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SEBELUM ERP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8915400" y="1225296"/>
            <a:ext cx="2468880" cy="411480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1F8B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SESUDAH ERP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868680" y="1920240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Input berulang di banyak file</a:t>
            </a:r>
            <a:endParaRPr lang="en-US" sz="1320" dirty="0"/>
          </a:p>
        </p:txBody>
      </p:sp>
      <p:sp>
        <p:nvSpPr>
          <p:cNvPr id="13" name="Text 11"/>
          <p:cNvSpPr/>
          <p:nvPr/>
        </p:nvSpPr>
        <p:spPr>
          <a:xfrm>
            <a:off x="868680" y="2532888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Approval lewat chat tanpa jejak</a:t>
            </a:r>
            <a:endParaRPr lang="en-US" sz="1320" dirty="0"/>
          </a:p>
        </p:txBody>
      </p:sp>
      <p:sp>
        <p:nvSpPr>
          <p:cNvPr id="14" name="Text 12"/>
          <p:cNvSpPr/>
          <p:nvPr/>
        </p:nvSpPr>
        <p:spPr>
          <a:xfrm>
            <a:off x="868680" y="3145536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Stok dan invoice tidak sinkron</a:t>
            </a:r>
            <a:endParaRPr lang="en-US" sz="1320" dirty="0"/>
          </a:p>
        </p:txBody>
      </p:sp>
      <p:sp>
        <p:nvSpPr>
          <p:cNvPr id="15" name="Text 13"/>
          <p:cNvSpPr/>
          <p:nvPr/>
        </p:nvSpPr>
        <p:spPr>
          <a:xfrm>
            <a:off x="868680" y="3758184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Laporan dibuat manual</a:t>
            </a:r>
            <a:endParaRPr lang="en-US" sz="1320" dirty="0"/>
          </a:p>
        </p:txBody>
      </p:sp>
      <p:sp>
        <p:nvSpPr>
          <p:cNvPr id="16" name="Text 14"/>
          <p:cNvSpPr/>
          <p:nvPr/>
        </p:nvSpPr>
        <p:spPr>
          <a:xfrm>
            <a:off x="868680" y="4370832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Sulit tahu performa harian</a:t>
            </a:r>
            <a:endParaRPr lang="en-US" sz="1320" dirty="0"/>
          </a:p>
        </p:txBody>
      </p:sp>
      <p:sp>
        <p:nvSpPr>
          <p:cNvPr id="17" name="Text 15"/>
          <p:cNvSpPr/>
          <p:nvPr/>
        </p:nvSpPr>
        <p:spPr>
          <a:xfrm>
            <a:off x="7635240" y="1920240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Input satu kali, data mengalir</a:t>
            </a:r>
            <a:endParaRPr lang="en-US" sz="1320" dirty="0"/>
          </a:p>
        </p:txBody>
      </p:sp>
      <p:sp>
        <p:nvSpPr>
          <p:cNvPr id="18" name="Text 16"/>
          <p:cNvSpPr/>
          <p:nvPr/>
        </p:nvSpPr>
        <p:spPr>
          <a:xfrm>
            <a:off x="7635240" y="2532888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Approval dengan status &amp; histori</a:t>
            </a:r>
            <a:endParaRPr lang="en-US" sz="1320" dirty="0"/>
          </a:p>
        </p:txBody>
      </p:sp>
      <p:sp>
        <p:nvSpPr>
          <p:cNvPr id="19" name="Text 17"/>
          <p:cNvSpPr/>
          <p:nvPr/>
        </p:nvSpPr>
        <p:spPr>
          <a:xfrm>
            <a:off x="7635240" y="3145536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Stok, invoice, dan pembelian terkoneksi</a:t>
            </a:r>
            <a:endParaRPr lang="en-US" sz="1320" dirty="0"/>
          </a:p>
        </p:txBody>
      </p:sp>
      <p:sp>
        <p:nvSpPr>
          <p:cNvPr id="20" name="Text 18"/>
          <p:cNvSpPr/>
          <p:nvPr/>
        </p:nvSpPr>
        <p:spPr>
          <a:xfrm>
            <a:off x="7635240" y="3758184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Dashboard otomatis dan ekspor laporan</a:t>
            </a:r>
            <a:endParaRPr lang="en-US" sz="1320" dirty="0"/>
          </a:p>
        </p:txBody>
      </p:sp>
      <p:sp>
        <p:nvSpPr>
          <p:cNvPr id="21" name="Text 19"/>
          <p:cNvSpPr/>
          <p:nvPr/>
        </p:nvSpPr>
        <p:spPr>
          <a:xfrm>
            <a:off x="7635240" y="4370832"/>
            <a:ext cx="3703320" cy="31089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algn="l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Manajemen melihat KPI real-time</a:t>
            </a:r>
            <a:endParaRPr lang="en-US" sz="1320" dirty="0"/>
          </a:p>
        </p:txBody>
      </p:sp>
      <p:sp>
        <p:nvSpPr>
          <p:cNvPr id="22" name="Shape 20"/>
          <p:cNvSpPr/>
          <p:nvPr/>
        </p:nvSpPr>
        <p:spPr>
          <a:xfrm>
            <a:off x="4754880" y="3246120"/>
            <a:ext cx="2240280" cy="0"/>
          </a:xfrm>
          <a:prstGeom prst="line">
            <a:avLst/>
          </a:prstGeom>
          <a:noFill/>
          <a:ln w="30480">
            <a:solidFill>
              <a:srgbClr val="00A887"/>
            </a:solidFill>
            <a:prstDash val="solid"/>
            <a:tailEnd type="triangle"/>
          </a:ln>
        </p:spPr>
      </p:sp>
      <p:sp>
        <p:nvSpPr>
          <p:cNvPr id="23" name="Text 21"/>
          <p:cNvSpPr/>
          <p:nvPr/>
        </p:nvSpPr>
        <p:spPr>
          <a:xfrm>
            <a:off x="4709160" y="3657600"/>
            <a:ext cx="2377440" cy="59436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TRANSFORMASI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OPERASIONAL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Metric yang Bisa Diukur Setelah ERP Live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Gunakan KPI ini untuk membuat proposal terlihat konkret dan business-oriented.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KPI IMPACT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777240" y="1298448"/>
            <a:ext cx="1874520" cy="45720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2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Cycle Time Approval</a:t>
            </a:r>
            <a:endParaRPr lang="en-US" sz="1320" dirty="0"/>
          </a:p>
        </p:txBody>
      </p:sp>
      <p:sp>
        <p:nvSpPr>
          <p:cNvPr id="11" name="Text 9"/>
          <p:cNvSpPr/>
          <p:nvPr/>
        </p:nvSpPr>
        <p:spPr>
          <a:xfrm>
            <a:off x="777240" y="1920240"/>
            <a:ext cx="1874520" cy="530352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waktu request → approved</a:t>
            </a:r>
            <a:endParaRPr lang="en-US" sz="1040" dirty="0"/>
          </a:p>
        </p:txBody>
      </p:sp>
      <p:sp>
        <p:nvSpPr>
          <p:cNvPr id="12" name="Text 10"/>
          <p:cNvSpPr/>
          <p:nvPr/>
        </p:nvSpPr>
        <p:spPr>
          <a:xfrm>
            <a:off x="3017520" y="1298448"/>
            <a:ext cx="1874520" cy="45720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2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Inventory Accuracy</a:t>
            </a:r>
            <a:endParaRPr lang="en-US" sz="1320" dirty="0"/>
          </a:p>
        </p:txBody>
      </p:sp>
      <p:sp>
        <p:nvSpPr>
          <p:cNvPr id="13" name="Text 11"/>
          <p:cNvSpPr/>
          <p:nvPr/>
        </p:nvSpPr>
        <p:spPr>
          <a:xfrm>
            <a:off x="3017520" y="1920240"/>
            <a:ext cx="1874520" cy="530352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selisih stok sistem vs fisik</a:t>
            </a:r>
            <a:endParaRPr lang="en-US" sz="1040" dirty="0"/>
          </a:p>
        </p:txBody>
      </p:sp>
      <p:sp>
        <p:nvSpPr>
          <p:cNvPr id="14" name="Text 12"/>
          <p:cNvSpPr/>
          <p:nvPr/>
        </p:nvSpPr>
        <p:spPr>
          <a:xfrm>
            <a:off x="5257800" y="1298448"/>
            <a:ext cx="1874520" cy="45720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2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Report Lead Time</a:t>
            </a:r>
            <a:endParaRPr lang="en-US" sz="1320" dirty="0"/>
          </a:p>
        </p:txBody>
      </p:sp>
      <p:sp>
        <p:nvSpPr>
          <p:cNvPr id="15" name="Text 13"/>
          <p:cNvSpPr/>
          <p:nvPr/>
        </p:nvSpPr>
        <p:spPr>
          <a:xfrm>
            <a:off x="5257800" y="1920240"/>
            <a:ext cx="1874520" cy="530352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lama pembuatan laporan</a:t>
            </a:r>
            <a:endParaRPr lang="en-US" sz="1040" dirty="0"/>
          </a:p>
        </p:txBody>
      </p:sp>
      <p:sp>
        <p:nvSpPr>
          <p:cNvPr id="16" name="Text 14"/>
          <p:cNvSpPr/>
          <p:nvPr/>
        </p:nvSpPr>
        <p:spPr>
          <a:xfrm>
            <a:off x="7498080" y="1298448"/>
            <a:ext cx="1874520" cy="45720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2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Invoice Tracking</a:t>
            </a:r>
            <a:endParaRPr lang="en-US" sz="1320" dirty="0"/>
          </a:p>
        </p:txBody>
      </p:sp>
      <p:sp>
        <p:nvSpPr>
          <p:cNvPr id="17" name="Text 15"/>
          <p:cNvSpPr/>
          <p:nvPr/>
        </p:nvSpPr>
        <p:spPr>
          <a:xfrm>
            <a:off x="7498080" y="1920240"/>
            <a:ext cx="1874520" cy="530352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status tagihan &amp; pembayaran</a:t>
            </a:r>
            <a:endParaRPr lang="en-US" sz="1040" dirty="0"/>
          </a:p>
        </p:txBody>
      </p:sp>
      <p:sp>
        <p:nvSpPr>
          <p:cNvPr id="18" name="Text 16"/>
          <p:cNvSpPr/>
          <p:nvPr/>
        </p:nvSpPr>
        <p:spPr>
          <a:xfrm>
            <a:off x="9738360" y="1298448"/>
            <a:ext cx="1874520" cy="457200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32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Adoption</a:t>
            </a:r>
            <a:endParaRPr lang="en-US" sz="1320" dirty="0"/>
          </a:p>
        </p:txBody>
      </p:sp>
      <p:sp>
        <p:nvSpPr>
          <p:cNvPr id="19" name="Text 17"/>
          <p:cNvSpPr/>
          <p:nvPr/>
        </p:nvSpPr>
        <p:spPr>
          <a:xfrm>
            <a:off x="9738360" y="1920240"/>
            <a:ext cx="1874520" cy="530352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t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persentase pengguna aktif</a:t>
            </a:r>
            <a:endParaRPr lang="en-US" sz="1040" dirty="0"/>
          </a:p>
        </p:txBody>
      </p:sp>
      <p:sp>
        <p:nvSpPr>
          <p:cNvPr id="20" name="Text 18"/>
          <p:cNvSpPr/>
          <p:nvPr/>
        </p:nvSpPr>
        <p:spPr>
          <a:xfrm>
            <a:off x="914400" y="3154680"/>
            <a:ext cx="10378440" cy="804672"/>
          </a:xfrm>
          <a:prstGeom prst="rect">
            <a:avLst/>
          </a:prstGeom>
          <a:solidFill>
            <a:srgbClr val="0B2545"/>
          </a:solidFill>
          <a:ln>
            <a:solidFill>
              <a:srgbClr val="0B2545">
                <a:alpha val="0"/>
              </a:srgbClr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 indent="0" marL="0">
              <a:buNone/>
            </a:pPr>
            <a:r>
              <a:rPr lang="en-US" sz="17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Contoh target komunikasi ke klien: “Dalam 3 bulan setelah implementasi, perusahaan memiliki dashboard operasional, approval digital, laporan rutin otomatis, dan data lintas divisi yang lebih konsisten.”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914400" y="4370832"/>
            <a:ext cx="9966960" cy="2926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98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Catatan: angka target final sebaiknya ditentukan setelah audit proses, volume transaksi, dan kondisi data awal klien.</a:t>
            </a:r>
            <a:endParaRPr lang="en-US" sz="98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"/>
          </a:xfrm>
          <a:prstGeom prst="rect">
            <a:avLst/>
          </a:prstGeom>
          <a:solidFill>
            <a:srgbClr val="0B2545"/>
          </a:solidFill>
          <a:ln w="12700">
            <a:solidFill>
              <a:srgbClr val="0B2545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6748272"/>
            <a:ext cx="12191695" cy="109728"/>
          </a:xfrm>
          <a:prstGeom prst="rect">
            <a:avLst/>
          </a:prstGeom>
          <a:solidFill>
            <a:srgbClr val="00A887"/>
          </a:solidFill>
          <a:ln w="12700">
            <a:solidFill>
              <a:srgbClr val="00A887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281928"/>
            <a:ext cx="12191695" cy="466344"/>
          </a:xfrm>
          <a:prstGeom prst="rect">
            <a:avLst/>
          </a:prstGeom>
          <a:solidFill>
            <a:srgbClr val="F8FAFC"/>
          </a:solidFill>
          <a:ln w="12700">
            <a:solidFill>
              <a:srgbClr val="F8FAFC">
                <a:alpha val="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464808"/>
            <a:ext cx="5120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Solusi Teknologi Digital Indonesia | ERP Impact Deck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7726680" y="6464808"/>
            <a:ext cx="3931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Materi pemasaran &amp; edukasi klien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566928" y="329184"/>
            <a:ext cx="8595360" cy="384048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255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Dampak ERP per Divisi</a:t>
            </a:r>
            <a:endParaRPr lang="en-US" sz="2550" dirty="0"/>
          </a:p>
        </p:txBody>
      </p:sp>
      <p:sp>
        <p:nvSpPr>
          <p:cNvPr id="8" name="Text 6"/>
          <p:cNvSpPr/>
          <p:nvPr/>
        </p:nvSpPr>
        <p:spPr>
          <a:xfrm>
            <a:off x="594360" y="786384"/>
            <a:ext cx="9326880" cy="25603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4748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ERP membantu setiap divisi melihat dan mengelola pekerjaan dari sudut yang sama.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9372600" y="347472"/>
            <a:ext cx="2331720" cy="292608"/>
          </a:xfrm>
          <a:prstGeom prst="rect">
            <a:avLst/>
          </a:prstGeom>
          <a:solidFill>
            <a:srgbClr val="EAF3FF"/>
          </a:solidFill>
          <a:ln>
            <a:solidFill>
              <a:srgbClr val="EAF3FF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algn="r" indent="0" marL="0">
              <a:buNone/>
            </a:pPr>
            <a:r>
              <a:rPr lang="en-US" sz="930" b="1" dirty="0">
                <a:solidFill>
                  <a:srgbClr val="0B25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DIVISION IMPACT</a:t>
            </a:r>
            <a:endParaRPr lang="en-US" sz="930" dirty="0"/>
          </a:p>
        </p:txBody>
      </p:sp>
      <p:sp>
        <p:nvSpPr>
          <p:cNvPr id="10" name="Text 8"/>
          <p:cNvSpPr/>
          <p:nvPr/>
        </p:nvSpPr>
        <p:spPr>
          <a:xfrm>
            <a:off x="868680" y="1234440"/>
            <a:ext cx="192024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Owner / Direksi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971800" y="1216152"/>
            <a:ext cx="30632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Dashboard KPI, cash flow, status penjualan, stok, dan risiko operasional.</a:t>
            </a:r>
            <a:endParaRPr lang="en-US" sz="1220" dirty="0"/>
          </a:p>
        </p:txBody>
      </p:sp>
      <p:sp>
        <p:nvSpPr>
          <p:cNvPr id="12" name="Text 10"/>
          <p:cNvSpPr/>
          <p:nvPr/>
        </p:nvSpPr>
        <p:spPr>
          <a:xfrm>
            <a:off x="6446520" y="1234440"/>
            <a:ext cx="192024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Finance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8549640" y="1216152"/>
            <a:ext cx="30632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Invoice, pembayaran, jurnal, aging receivable, dan laporan lebih rapi.</a:t>
            </a:r>
            <a:endParaRPr lang="en-US" sz="1220" dirty="0"/>
          </a:p>
        </p:txBody>
      </p:sp>
      <p:sp>
        <p:nvSpPr>
          <p:cNvPr id="14" name="Text 12"/>
          <p:cNvSpPr/>
          <p:nvPr/>
        </p:nvSpPr>
        <p:spPr>
          <a:xfrm>
            <a:off x="868680" y="2651760"/>
            <a:ext cx="192024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Operations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2971800" y="2633472"/>
            <a:ext cx="30632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Workflow, task, approval, produksi/proyek, dan standar kerja lebih jelas.</a:t>
            </a:r>
            <a:endParaRPr lang="en-US" sz="1220" dirty="0"/>
          </a:p>
        </p:txBody>
      </p:sp>
      <p:sp>
        <p:nvSpPr>
          <p:cNvPr id="16" name="Text 14"/>
          <p:cNvSpPr/>
          <p:nvPr/>
        </p:nvSpPr>
        <p:spPr>
          <a:xfrm>
            <a:off x="6446520" y="2651760"/>
            <a:ext cx="192024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Sales / CRM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8549640" y="2633472"/>
            <a:ext cx="30632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Riwayat leads, follow-up, quotation, order, dan retensi pelanggan.</a:t>
            </a:r>
            <a:endParaRPr lang="en-US" sz="1220" dirty="0"/>
          </a:p>
        </p:txBody>
      </p:sp>
      <p:sp>
        <p:nvSpPr>
          <p:cNvPr id="18" name="Text 16"/>
          <p:cNvSpPr/>
          <p:nvPr/>
        </p:nvSpPr>
        <p:spPr>
          <a:xfrm>
            <a:off x="868680" y="4069080"/>
            <a:ext cx="192024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HR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2971800" y="4050792"/>
            <a:ext cx="30632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pegawai, absensi, cuti, struktur approval, dan dokumentasi.</a:t>
            </a:r>
            <a:endParaRPr lang="en-US" sz="1220" dirty="0"/>
          </a:p>
        </p:txBody>
      </p:sp>
      <p:sp>
        <p:nvSpPr>
          <p:cNvPr id="20" name="Text 18"/>
          <p:cNvSpPr/>
          <p:nvPr/>
        </p:nvSpPr>
        <p:spPr>
          <a:xfrm>
            <a:off x="6446520" y="4069080"/>
            <a:ext cx="1920240" cy="310896"/>
          </a:xfrm>
          <a:prstGeom prst="rect">
            <a:avLst/>
          </a:prstGeom>
          <a:solidFill>
            <a:srgbClr val="EAF8F0"/>
          </a:solidFill>
          <a:ln>
            <a:solidFill>
              <a:srgbClr val="EAF8F0">
                <a:alpha val="0"/>
              </a:srgbClr>
            </a:solidFill>
          </a:ln>
        </p:spPr>
        <p:txBody>
          <a:bodyPr wrap="square" lIns="762" tIns="762" rIns="762" bIns="762" rtlCol="0" anchor="ctr">
            <a:normAutofit/>
          </a:bodyPr>
          <a:lstStyle/>
          <a:p>
            <a:pPr indent="0" marL="0">
              <a:buNone/>
            </a:pPr>
            <a:r>
              <a:rPr lang="en-US" sz="1050" b="1" dirty="0">
                <a:solidFill>
                  <a:srgbClr val="00A88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/ Admin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8549640" y="4050792"/>
            <a:ext cx="3063240" cy="658368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t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Kontrol user, audit trail, backup, keamanan, dan integrasi sistem.</a:t>
            </a:r>
            <a:endParaRPr lang="en-US" sz="12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Solusi Teknologi Digital Indonesia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dan Impact ERP pada Bisnis &amp; Perusahaan</dc:title>
  <dc:subject>ERP dan Impact ERP pada Bisnis &amp; Perusahaan</dc:subject>
  <dc:creator>OpenAI</dc:creator>
  <cp:lastModifiedBy>OpenAI</cp:lastModifiedBy>
  <cp:revision>1</cp:revision>
  <dcterms:created xsi:type="dcterms:W3CDTF">2026-05-26T15:40:34Z</dcterms:created>
  <dcterms:modified xsi:type="dcterms:W3CDTF">2026-05-26T15:40:34Z</dcterms:modified>
</cp:coreProperties>
</file>